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4" r:id="rId9"/>
    <p:sldId id="265" r:id="rId10"/>
    <p:sldId id="266" r:id="rId11"/>
    <p:sldId id="269" r:id="rId12"/>
    <p:sldId id="270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47A04A-8A03-99B1-8902-E00B014DF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4" r="-1" b="21954"/>
          <a:stretch/>
        </p:blipFill>
        <p:spPr bwMode="auto">
          <a:xfrm>
            <a:off x="20" y="10"/>
            <a:ext cx="1219167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32AC2E-568D-B81A-3E65-A60FB677E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636" y="992221"/>
            <a:ext cx="6247308" cy="4873558"/>
          </a:xfrm>
        </p:spPr>
        <p:txBody>
          <a:bodyPr anchor="ctr">
            <a:normAutofit/>
          </a:bodyPr>
          <a:lstStyle/>
          <a:p>
            <a:r>
              <a:rPr lang="es-ES" sz="4800" dirty="0" err="1"/>
              <a:t>Capstone</a:t>
            </a:r>
            <a:br>
              <a:rPr lang="es-ES" sz="4800" dirty="0"/>
            </a:br>
            <a:r>
              <a:rPr lang="es-ES" sz="3200" dirty="0" err="1"/>
              <a:t>Ñamori</a:t>
            </a:r>
            <a:endParaRPr lang="es-CL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980AE8-AFA6-1B29-4B6B-173D73C8A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056" y="996610"/>
            <a:ext cx="3363901" cy="4864780"/>
          </a:xfrm>
        </p:spPr>
        <p:txBody>
          <a:bodyPr anchor="ctr">
            <a:normAutofit/>
          </a:bodyPr>
          <a:lstStyle/>
          <a:p>
            <a:pPr algn="r"/>
            <a:r>
              <a:rPr lang="es-ES" sz="2000" u="sng" dirty="0"/>
              <a:t>Profesor</a:t>
            </a:r>
          </a:p>
          <a:p>
            <a:pPr algn="r"/>
            <a:r>
              <a:rPr lang="es-ES" sz="2000" u="sng" dirty="0"/>
              <a:t>- PATRICIO SOTO</a:t>
            </a:r>
          </a:p>
          <a:p>
            <a:pPr algn="r"/>
            <a:endParaRPr lang="es-ES" sz="2000" u="sng" dirty="0"/>
          </a:p>
          <a:p>
            <a:pPr algn="r"/>
            <a:r>
              <a:rPr lang="es-ES" sz="2000" u="sng" dirty="0"/>
              <a:t>integrantes </a:t>
            </a:r>
          </a:p>
          <a:p>
            <a:pPr algn="r"/>
            <a:r>
              <a:rPr lang="es-ES" sz="2000" u="sng" dirty="0"/>
              <a:t>- Jonathan Cruells</a:t>
            </a:r>
          </a:p>
          <a:p>
            <a:pPr marL="342900" indent="-342900" algn="r">
              <a:buFontTx/>
              <a:buChar char="-"/>
            </a:pPr>
            <a:r>
              <a:rPr lang="es-ES" sz="2000" u="sng" dirty="0"/>
              <a:t>Diego rosales</a:t>
            </a:r>
          </a:p>
          <a:p>
            <a:pPr marL="342900" indent="-342900" algn="r">
              <a:buFontTx/>
              <a:buChar char="-"/>
            </a:pPr>
            <a:r>
              <a:rPr lang="es-ES" sz="2000" u="sng" dirty="0"/>
              <a:t>-Felipe </a:t>
            </a:r>
            <a:r>
              <a:rPr lang="es-ES" sz="2000" u="sng"/>
              <a:t>GÁlveZ</a:t>
            </a:r>
            <a:endParaRPr lang="es-CL" sz="2000" u="sng" dirty="0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85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E6102-0129-F81C-01B1-CD287BEF5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B6A5F772-C1E6-0A73-3A35-1463DBB40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1D4BC71-783E-179A-5094-F334C47F1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4" r="-1" b="21954"/>
          <a:stretch/>
        </p:blipFill>
        <p:spPr bwMode="auto">
          <a:xfrm>
            <a:off x="305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Slide Number Placeholder 7">
            <a:extLst>
              <a:ext uri="{FF2B5EF4-FFF2-40B4-BE49-F238E27FC236}">
                <a16:creationId xmlns:a16="http://schemas.microsoft.com/office/drawing/2014/main" id="{A49EAEED-CCFF-DB3A-4A69-DFD4413B7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79" name="Footer Placeholder 6">
            <a:extLst>
              <a:ext uri="{FF2B5EF4-FFF2-40B4-BE49-F238E27FC236}">
                <a16:creationId xmlns:a16="http://schemas.microsoft.com/office/drawing/2014/main" id="{5A40A8D4-1098-250F-3748-BF7FAB025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46A955D4-12D7-460C-00C1-0C103DC58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554E42-F0C1-3899-BC12-94F9A6869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301" y="241323"/>
            <a:ext cx="4973915" cy="1061600"/>
          </a:xfrm>
        </p:spPr>
        <p:txBody>
          <a:bodyPr anchor="ctr">
            <a:normAutofit/>
          </a:bodyPr>
          <a:lstStyle/>
          <a:p>
            <a:r>
              <a:rPr lang="es-ES" dirty="0"/>
              <a:t>Cronograma</a:t>
            </a:r>
            <a:endParaRPr lang="es-CL" dirty="0"/>
          </a:p>
        </p:txBody>
      </p:sp>
      <p:cxnSp>
        <p:nvCxnSpPr>
          <p:cNvPr id="7183" name="Straight Connector 7182">
            <a:extLst>
              <a:ext uri="{FF2B5EF4-FFF2-40B4-BE49-F238E27FC236}">
                <a16:creationId xmlns:a16="http://schemas.microsoft.com/office/drawing/2014/main" id="{0AEC97E3-2671-453B-499E-7E54C3157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5" name="Date Placeholder 1">
            <a:extLst>
              <a:ext uri="{FF2B5EF4-FFF2-40B4-BE49-F238E27FC236}">
                <a16:creationId xmlns:a16="http://schemas.microsoft.com/office/drawing/2014/main" id="{639FD5B7-00F7-7E15-585D-E517B5119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Imagen 6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B39F69A9-9659-7C9A-4BB2-74E95CA7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17" y="1193799"/>
            <a:ext cx="10731481" cy="53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7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DAA7C-B95D-FAC8-9BB8-1AC28497B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82326A2B-59C1-04CC-FA70-291225B1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23F1674-29A4-3594-47F4-7B1C36AE9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4" r="-1" b="21954"/>
          <a:stretch/>
        </p:blipFill>
        <p:spPr bwMode="auto">
          <a:xfrm>
            <a:off x="305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Slide Number Placeholder 7">
            <a:extLst>
              <a:ext uri="{FF2B5EF4-FFF2-40B4-BE49-F238E27FC236}">
                <a16:creationId xmlns:a16="http://schemas.microsoft.com/office/drawing/2014/main" id="{74103A39-AD6C-AEEF-8F54-94B61B6F2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79" name="Footer Placeholder 6">
            <a:extLst>
              <a:ext uri="{FF2B5EF4-FFF2-40B4-BE49-F238E27FC236}">
                <a16:creationId xmlns:a16="http://schemas.microsoft.com/office/drawing/2014/main" id="{B25AE5C8-7E27-E6A5-412E-57C93B54D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CC31A340-A703-799D-B8F6-C76DAD0CC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8C3FD9-9672-B093-0A80-CA278B9F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697" y="274410"/>
            <a:ext cx="5230772" cy="947300"/>
          </a:xfrm>
        </p:spPr>
        <p:txBody>
          <a:bodyPr anchor="ctr">
            <a:normAutofit/>
          </a:bodyPr>
          <a:lstStyle/>
          <a:p>
            <a:r>
              <a:rPr lang="es-ES" dirty="0"/>
              <a:t>Costos y riesgos</a:t>
            </a:r>
            <a:endParaRPr lang="es-CL" dirty="0"/>
          </a:p>
        </p:txBody>
      </p:sp>
      <p:cxnSp>
        <p:nvCxnSpPr>
          <p:cNvPr id="7183" name="Straight Connector 7182">
            <a:extLst>
              <a:ext uri="{FF2B5EF4-FFF2-40B4-BE49-F238E27FC236}">
                <a16:creationId xmlns:a16="http://schemas.microsoft.com/office/drawing/2014/main" id="{A82E33A6-3FC3-DD6C-7AB0-44DABA728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5" name="Date Placeholder 1">
            <a:extLst>
              <a:ext uri="{FF2B5EF4-FFF2-40B4-BE49-F238E27FC236}">
                <a16:creationId xmlns:a16="http://schemas.microsoft.com/office/drawing/2014/main" id="{847F7356-E4BE-42CA-D3DC-D100B049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Imagen 6" descr="Tabla&#10;&#10;El contenido generado por IA puede ser incorrecto.">
            <a:extLst>
              <a:ext uri="{FF2B5EF4-FFF2-40B4-BE49-F238E27FC236}">
                <a16:creationId xmlns:a16="http://schemas.microsoft.com/office/drawing/2014/main" id="{E0540E5F-6266-9E2F-9867-D82C1DE18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48" y="1391032"/>
            <a:ext cx="7792982" cy="1908314"/>
          </a:xfrm>
          <a:prstGeom prst="rect">
            <a:avLst/>
          </a:prstGeom>
        </p:spPr>
      </p:pic>
      <p:pic>
        <p:nvPicPr>
          <p:cNvPr id="9" name="Imagen 8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7A007E31-31F9-9EFA-1B26-9C8AFA7CE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0" y="3536836"/>
            <a:ext cx="7829110" cy="1930122"/>
          </a:xfrm>
          <a:prstGeom prst="rect">
            <a:avLst/>
          </a:prstGeom>
        </p:spPr>
      </p:pic>
      <p:pic>
        <p:nvPicPr>
          <p:cNvPr id="11" name="Imagen 10" descr="Tabla&#10;&#10;El contenido generado por IA puede ser incorrecto.">
            <a:extLst>
              <a:ext uri="{FF2B5EF4-FFF2-40B4-BE49-F238E27FC236}">
                <a16:creationId xmlns:a16="http://schemas.microsoft.com/office/drawing/2014/main" id="{BFD9C584-8F09-E7B0-FE71-7146CF211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573" y="672417"/>
            <a:ext cx="3751032" cy="2194312"/>
          </a:xfrm>
          <a:prstGeom prst="rect">
            <a:avLst/>
          </a:prstGeom>
        </p:spPr>
      </p:pic>
      <p:pic>
        <p:nvPicPr>
          <p:cNvPr id="15" name="Imagen 14" descr="Tabla&#10;&#10;El contenido generado por IA puede ser incorrecto.">
            <a:extLst>
              <a:ext uri="{FF2B5EF4-FFF2-40B4-BE49-F238E27FC236}">
                <a16:creationId xmlns:a16="http://schemas.microsoft.com/office/drawing/2014/main" id="{22E4C3F9-D067-0738-D95D-F4273CFFC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2446" y="2838819"/>
            <a:ext cx="3764152" cy="1885995"/>
          </a:xfrm>
          <a:prstGeom prst="rect">
            <a:avLst/>
          </a:prstGeom>
        </p:spPr>
      </p:pic>
      <p:pic>
        <p:nvPicPr>
          <p:cNvPr id="17" name="Imagen 16" descr="Tabla&#10;&#10;El contenido generado por IA puede ser incorrecto.">
            <a:extLst>
              <a:ext uri="{FF2B5EF4-FFF2-40B4-BE49-F238E27FC236}">
                <a16:creationId xmlns:a16="http://schemas.microsoft.com/office/drawing/2014/main" id="{858292DB-63CF-717D-2A9B-D139955C6E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2445" y="4724815"/>
            <a:ext cx="3764153" cy="169221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DACFC5B-71EE-520D-6D63-6DA658C99F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7469" y="6458933"/>
            <a:ext cx="2524477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4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B043EF-82AB-B115-2A8D-F4B63E447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FC192AF5-54E5-18CA-480E-FD7B32B99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6559DAD-1A86-F8FA-F25B-AAC2CD722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4" r="-1" b="21954"/>
          <a:stretch/>
        </p:blipFill>
        <p:spPr bwMode="auto">
          <a:xfrm>
            <a:off x="305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Slide Number Placeholder 7">
            <a:extLst>
              <a:ext uri="{FF2B5EF4-FFF2-40B4-BE49-F238E27FC236}">
                <a16:creationId xmlns:a16="http://schemas.microsoft.com/office/drawing/2014/main" id="{F9E83FDC-2001-F039-AE04-D381322C2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79" name="Footer Placeholder 6">
            <a:extLst>
              <a:ext uri="{FF2B5EF4-FFF2-40B4-BE49-F238E27FC236}">
                <a16:creationId xmlns:a16="http://schemas.microsoft.com/office/drawing/2014/main" id="{4DAC1392-A45D-339E-28D6-0E2519D91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A44FD749-8706-6D53-635B-AB35BA72A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80821D-BE14-4179-3BA7-A026C6B0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60" y="187037"/>
            <a:ext cx="1982384" cy="2408382"/>
          </a:xfrm>
        </p:spPr>
        <p:txBody>
          <a:bodyPr anchor="ctr">
            <a:normAutofit/>
          </a:bodyPr>
          <a:lstStyle/>
          <a:p>
            <a:r>
              <a:rPr lang="es-ES" dirty="0" err="1"/>
              <a:t>Kick</a:t>
            </a:r>
            <a:r>
              <a:rPr lang="es-ES" dirty="0"/>
              <a:t> Off</a:t>
            </a:r>
            <a:endParaRPr lang="es-CL" dirty="0"/>
          </a:p>
        </p:txBody>
      </p:sp>
      <p:cxnSp>
        <p:nvCxnSpPr>
          <p:cNvPr id="7183" name="Straight Connector 7182">
            <a:extLst>
              <a:ext uri="{FF2B5EF4-FFF2-40B4-BE49-F238E27FC236}">
                <a16:creationId xmlns:a16="http://schemas.microsoft.com/office/drawing/2014/main" id="{57A1188D-A70C-801D-FC60-085572658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5" name="Date Placeholder 1">
            <a:extLst>
              <a:ext uri="{FF2B5EF4-FFF2-40B4-BE49-F238E27FC236}">
                <a16:creationId xmlns:a16="http://schemas.microsoft.com/office/drawing/2014/main" id="{8515F034-49FF-F570-38AE-633DC36C2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EF4496CB-D83A-2DE8-C7CC-41E0DEE17E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0531881"/>
              </p:ext>
            </p:extLst>
          </p:nvPr>
        </p:nvGraphicFramePr>
        <p:xfrm>
          <a:off x="3631523" y="1096612"/>
          <a:ext cx="8183412" cy="4214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804">
                  <a:extLst>
                    <a:ext uri="{9D8B030D-6E8A-4147-A177-3AD203B41FA5}">
                      <a16:colId xmlns:a16="http://schemas.microsoft.com/office/drawing/2014/main" val="3693577567"/>
                    </a:ext>
                  </a:extLst>
                </a:gridCol>
                <a:gridCol w="2727804">
                  <a:extLst>
                    <a:ext uri="{9D8B030D-6E8A-4147-A177-3AD203B41FA5}">
                      <a16:colId xmlns:a16="http://schemas.microsoft.com/office/drawing/2014/main" val="3738395016"/>
                    </a:ext>
                  </a:extLst>
                </a:gridCol>
                <a:gridCol w="2727804">
                  <a:extLst>
                    <a:ext uri="{9D8B030D-6E8A-4147-A177-3AD203B41FA5}">
                      <a16:colId xmlns:a16="http://schemas.microsoft.com/office/drawing/2014/main" val="3898637893"/>
                    </a:ext>
                  </a:extLst>
                </a:gridCol>
              </a:tblGrid>
              <a:tr h="496245">
                <a:tc>
                  <a:txBody>
                    <a:bodyPr/>
                    <a:lstStyle/>
                    <a:p>
                      <a:r>
                        <a:rPr lang="es-ES" dirty="0"/>
                        <a:t>Nombre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Rol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Responsabilidades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096983"/>
                  </a:ext>
                </a:extLst>
              </a:tr>
              <a:tr h="1000492">
                <a:tc>
                  <a:txBody>
                    <a:bodyPr/>
                    <a:lstStyle/>
                    <a:p>
                      <a:r>
                        <a:rPr lang="es-ES" dirty="0"/>
                        <a:t>Patricio Soto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Docente/Sponsor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Supervisión, aprobación de hitos, apoyo estratégico.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578932"/>
                  </a:ext>
                </a:extLst>
              </a:tr>
              <a:tr h="1000492">
                <a:tc>
                  <a:txBody>
                    <a:bodyPr/>
                    <a:lstStyle/>
                    <a:p>
                      <a:r>
                        <a:rPr lang="es-ES" dirty="0"/>
                        <a:t>Felipe Gálvez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Desarrollador/QA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Desarrollo de funcionalidades, pruebas.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142187"/>
                  </a:ext>
                </a:extLst>
              </a:tr>
              <a:tr h="700345">
                <a:tc>
                  <a:txBody>
                    <a:bodyPr/>
                    <a:lstStyle/>
                    <a:p>
                      <a:r>
                        <a:rPr lang="es-ES" dirty="0"/>
                        <a:t>Diego Rosales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Desarrollador/UI/UIX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Diseño de interfaz, experiencia de usuario.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143857"/>
                  </a:ext>
                </a:extLst>
              </a:tr>
              <a:tr h="1016723">
                <a:tc>
                  <a:txBody>
                    <a:bodyPr/>
                    <a:lstStyle/>
                    <a:p>
                      <a:r>
                        <a:rPr lang="es-ES" dirty="0"/>
                        <a:t>Jonathan Cruells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Líder de proyecto/Desarrollador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Planificación, comunicación, desarrollo </a:t>
                      </a:r>
                      <a:r>
                        <a:rPr lang="es-ES" dirty="0" err="1"/>
                        <a:t>backend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804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47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30F58AE-993B-C934-4FE3-2E3A787B6D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4" r="-1" b="21954"/>
          <a:stretch/>
        </p:blipFill>
        <p:spPr bwMode="auto">
          <a:xfrm>
            <a:off x="305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205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07" name="Rectangle 8206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83CDEA-D335-AB7F-0FED-E76AE849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s-ES" dirty="0"/>
              <a:t>Ronda de preguntas</a:t>
            </a:r>
            <a:endParaRPr lang="es-CL" dirty="0"/>
          </a:p>
        </p:txBody>
      </p:sp>
      <p:cxnSp>
        <p:nvCxnSpPr>
          <p:cNvPr id="8209" name="Straight Connector 8208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1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198" name="Picture 6" descr="Umbrella Corporation Logo Color Patch">
            <a:extLst>
              <a:ext uri="{FF2B5EF4-FFF2-40B4-BE49-F238E27FC236}">
                <a16:creationId xmlns:a16="http://schemas.microsoft.com/office/drawing/2014/main" id="{0C9F6441-AC51-3387-3AE7-47640716CF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756" y="1193800"/>
            <a:ext cx="46990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854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7" name="Rectangle 2054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69E661-D2E6-92A4-C403-2AD751DC3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4" r="-1" b="21954"/>
          <a:stretch/>
        </p:blipFill>
        <p:spPr bwMode="auto">
          <a:xfrm>
            <a:off x="305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69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70" name="Rectangle 2060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60CCED-C894-795F-D948-2F54F35E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86" y="1193800"/>
            <a:ext cx="3474235" cy="4699000"/>
          </a:xfrm>
        </p:spPr>
        <p:txBody>
          <a:bodyPr anchor="ctr">
            <a:normAutofit/>
          </a:bodyPr>
          <a:lstStyle/>
          <a:p>
            <a:r>
              <a:rPr lang="es-ES" dirty="0"/>
              <a:t>Problemática</a:t>
            </a:r>
            <a:endParaRPr lang="es-CL" dirty="0"/>
          </a:p>
        </p:txBody>
      </p:sp>
      <p:cxnSp>
        <p:nvCxnSpPr>
          <p:cNvPr id="2071" name="Straight Connector 2062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96840C-4380-3911-F232-12AC144CB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s-ES" dirty="0"/>
              <a:t>Muchas personas tienen problemas para cocinar, o manejar implementos en la cocina, sin contar que los “Recetarios”, prácticamente nadie los usa, ya que estamos más en una era digital, y lo mucho que suele ensuciar el cocinar puede dañar nuestro móvil, sin contar que personas que tienen alergias se les hace difícil encontrar una receta que digan, “Para darme un gustito”</a:t>
            </a:r>
            <a:endParaRPr lang="es-CL" dirty="0"/>
          </a:p>
        </p:txBody>
      </p:sp>
      <p:sp>
        <p:nvSpPr>
          <p:cNvPr id="2072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61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BEAEBA-A7DB-5B20-3898-F8044913C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4" r="-1" b="21954"/>
          <a:stretch/>
        </p:blipFill>
        <p:spPr bwMode="auto">
          <a:xfrm>
            <a:off x="305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8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A6BB33-1B95-88D3-4064-A669EC344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497" y="1431050"/>
            <a:ext cx="2859823" cy="1420091"/>
          </a:xfrm>
        </p:spPr>
        <p:txBody>
          <a:bodyPr anchor="ctr">
            <a:normAutofit/>
          </a:bodyPr>
          <a:lstStyle/>
          <a:p>
            <a:r>
              <a:rPr lang="es-ES" dirty="0"/>
              <a:t>Solución </a:t>
            </a:r>
            <a:endParaRPr lang="es-CL" dirty="0"/>
          </a:p>
        </p:txBody>
      </p:sp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6F9B75-C493-84A0-39BE-73A7B9464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15000"/>
              </a:lnSpc>
              <a:buNone/>
            </a:pPr>
            <a:r>
              <a:rPr lang="es-ES" sz="1800" dirty="0">
                <a:latin typeface="Arial" panose="020B0604020202020204" pitchFamily="34" charset="0"/>
                <a:ea typeface="Arial" panose="020B0604020202020204" pitchFamily="34" charset="0"/>
              </a:rPr>
              <a:t>Nuestra solución ofrecida, es la de una app móvil con IA y un </a:t>
            </a:r>
            <a:r>
              <a:rPr lang="es-ES" sz="1800" dirty="0" err="1">
                <a:latin typeface="Arial" panose="020B0604020202020204" pitchFamily="34" charset="0"/>
                <a:ea typeface="Arial" panose="020B0604020202020204" pitchFamily="34" charset="0"/>
              </a:rPr>
              <a:t>chatbot</a:t>
            </a:r>
            <a:r>
              <a:rPr lang="es-ES" sz="1800" dirty="0">
                <a:latin typeface="Arial" panose="020B0604020202020204" pitchFamily="34" charset="0"/>
                <a:ea typeface="Arial" panose="020B0604020202020204" pitchFamily="34" charset="0"/>
              </a:rPr>
              <a:t>, llamada </a:t>
            </a:r>
            <a:r>
              <a:rPr lang="es-ES" sz="1800" dirty="0" err="1">
                <a:latin typeface="Arial" panose="020B0604020202020204" pitchFamily="34" charset="0"/>
                <a:ea typeface="Arial" panose="020B0604020202020204" pitchFamily="34" charset="0"/>
              </a:rPr>
              <a:t>Ñamori</a:t>
            </a:r>
            <a:r>
              <a:rPr lang="es-ES" sz="1800" dirty="0">
                <a:latin typeface="Arial" panose="020B0604020202020204" pitchFamily="34" charset="0"/>
                <a:ea typeface="Arial" panose="020B0604020202020204" pitchFamily="34" charset="0"/>
              </a:rPr>
              <a:t>, que ofrece recetas en una base de datos alimentada por una api, donde los usuarios pueden por medio de comandos de voz, buscar recetas, poner sus alergias y/o dietas que estén realizando, y videos donde con decir pausa o vuelve 10 segundos, la aplicación lo hará, estas recetas no se limitan a nivel nacional, si no que la aplicación cuente con recetas de todo el mundo.</a:t>
            </a:r>
          </a:p>
          <a:p>
            <a:pPr marL="0" indent="0" algn="just">
              <a:lnSpc>
                <a:spcPct val="115000"/>
              </a:lnSpc>
              <a:buNone/>
            </a:pPr>
            <a:r>
              <a:rPr lang="es-E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Entre más terreno, más opciones se pueden obtener para los usuarios. </a:t>
            </a:r>
            <a:endParaRPr lang="es-CL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s-CL" dirty="0"/>
          </a:p>
        </p:txBody>
      </p:sp>
      <p:sp>
        <p:nvSpPr>
          <p:cNvPr id="308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Imagen 4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F9BD0A5B-D6E9-4603-D073-8B58B8F6D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81" y="2319188"/>
            <a:ext cx="2535382" cy="253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90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977F21C-B785-EF19-20E0-8FD20BC92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4" r="-1" b="21954"/>
          <a:stretch/>
        </p:blipFill>
        <p:spPr bwMode="auto">
          <a:xfrm>
            <a:off x="305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07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27AF29-253C-B71E-D8CB-925F7DAD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s-ES" dirty="0"/>
              <a:t>Módulos principales</a:t>
            </a:r>
            <a:endParaRPr lang="es-CL" dirty="0"/>
          </a:p>
        </p:txBody>
      </p:sp>
      <p:cxnSp>
        <p:nvCxnSpPr>
          <p:cNvPr id="4111" name="Straight Connector 4110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6D07B9-1F11-5586-710A-F267C5E18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pPr marL="800100" lvl="1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6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Uno de los módulos es el recetario regionalizado</a:t>
            </a:r>
          </a:p>
          <a:p>
            <a:pPr marL="800100" lvl="1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6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Tips</a:t>
            </a:r>
            <a:r>
              <a:rPr lang="es-CL" sz="16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y bases sólidas</a:t>
            </a:r>
          </a:p>
          <a:p>
            <a:pPr marL="800100" lvl="1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600" dirty="0">
                <a:latin typeface="Arial" panose="020B0604020202020204" pitchFamily="34" charset="0"/>
                <a:ea typeface="Arial" panose="020B0604020202020204" pitchFamily="34" charset="0"/>
              </a:rPr>
              <a:t>Manos Libres (Comandos de voz)</a:t>
            </a:r>
          </a:p>
          <a:p>
            <a:pPr marL="800100" lvl="1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6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Compras Inteligentes</a:t>
            </a:r>
          </a:p>
          <a:p>
            <a:pPr marL="800100" lvl="1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600" dirty="0">
                <a:latin typeface="Arial" panose="020B0604020202020204" pitchFamily="34" charset="0"/>
                <a:ea typeface="Arial" panose="020B0604020202020204" pitchFamily="34" charset="0"/>
              </a:rPr>
              <a:t>Nutrición personalizada</a:t>
            </a:r>
          </a:p>
          <a:p>
            <a:pPr marL="800100" lvl="1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CL" sz="16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Glosario personalizado</a:t>
            </a:r>
          </a:p>
          <a:p>
            <a:endParaRPr lang="es-CL" dirty="0"/>
          </a:p>
        </p:txBody>
      </p:sp>
      <p:sp>
        <p:nvSpPr>
          <p:cNvPr id="4113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Imagen 4" descr="Dibujo animado de un animal con la boca abierta&#10;&#10;El contenido generado por IA puede ser incorrecto.">
            <a:extLst>
              <a:ext uri="{FF2B5EF4-FFF2-40B4-BE49-F238E27FC236}">
                <a16:creationId xmlns:a16="http://schemas.microsoft.com/office/drawing/2014/main" id="{6F1A1209-7487-DA76-B87A-CC40ACAB5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984">
            <a:off x="8451881" y="4167389"/>
            <a:ext cx="2728292" cy="181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AD39C4E-97DE-596C-A22C-EB36B833D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4" r="-1" b="21954"/>
          <a:stretch/>
        </p:blipFill>
        <p:spPr bwMode="auto">
          <a:xfrm>
            <a:off x="305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31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5135" name="Straight Connector 5134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D0A87D8-2DE1-C9CC-3D5E-0592A7038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4817" y="1808746"/>
            <a:ext cx="5310037" cy="3657599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Algunos beneficiarios que podemos tener en esta app son: </a:t>
            </a:r>
          </a:p>
          <a:p>
            <a:r>
              <a:rPr lang="es-ES" dirty="0"/>
              <a:t>Trabajadores apresurados</a:t>
            </a:r>
          </a:p>
          <a:p>
            <a:r>
              <a:rPr lang="es-ES" dirty="0"/>
              <a:t>Personas con restricciones dietéticas </a:t>
            </a:r>
          </a:p>
          <a:p>
            <a:r>
              <a:rPr lang="es-ES" dirty="0"/>
              <a:t>Estudiantes</a:t>
            </a:r>
          </a:p>
          <a:p>
            <a:r>
              <a:rPr lang="es-ES" dirty="0"/>
              <a:t>Migrantes</a:t>
            </a:r>
          </a:p>
          <a:p>
            <a:r>
              <a:rPr lang="es-ES" dirty="0"/>
              <a:t>Personas iniciando dietas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7EBF314B-8610-A028-7258-1CAE4061E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8" y="2967865"/>
            <a:ext cx="3339082" cy="669680"/>
          </a:xfrm>
        </p:spPr>
        <p:txBody>
          <a:bodyPr/>
          <a:lstStyle/>
          <a:p>
            <a:r>
              <a:rPr lang="es-ES" dirty="0"/>
              <a:t>beneficiarios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06838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EA4F99-FAD9-405B-B624-227168A45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A7E5B726-9F3D-1C75-EE12-F6BDD5396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149159-01A9-5818-34F7-49C7F652BB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4" r="-1" b="21954"/>
          <a:stretch/>
        </p:blipFill>
        <p:spPr bwMode="auto">
          <a:xfrm>
            <a:off x="305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Slide Number Placeholder 7">
            <a:extLst>
              <a:ext uri="{FF2B5EF4-FFF2-40B4-BE49-F238E27FC236}">
                <a16:creationId xmlns:a16="http://schemas.microsoft.com/office/drawing/2014/main" id="{F2837C3C-ADA8-5244-006D-A30203E58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31" name="Footer Placeholder 6">
            <a:extLst>
              <a:ext uri="{FF2B5EF4-FFF2-40B4-BE49-F238E27FC236}">
                <a16:creationId xmlns:a16="http://schemas.microsoft.com/office/drawing/2014/main" id="{62E2148A-35DC-6425-073B-C4E89A19A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AA12FB48-465B-89CB-AE8B-893AA1A48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5135" name="Straight Connector 5134">
            <a:extLst>
              <a:ext uri="{FF2B5EF4-FFF2-40B4-BE49-F238E27FC236}">
                <a16:creationId xmlns:a16="http://schemas.microsoft.com/office/drawing/2014/main" id="{04BDE477-254B-4877-4683-109F7CD1B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Date Placeholder 1">
            <a:extLst>
              <a:ext uri="{FF2B5EF4-FFF2-40B4-BE49-F238E27FC236}">
                <a16:creationId xmlns:a16="http://schemas.microsoft.com/office/drawing/2014/main" id="{EFEEB6BE-53B0-CAA9-59EF-68978C998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906F658-D127-4C84-4EE8-6164391D8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4817" y="1808747"/>
            <a:ext cx="5310037" cy="2306054"/>
          </a:xfrm>
        </p:spPr>
        <p:txBody>
          <a:bodyPr/>
          <a:lstStyle/>
          <a:p>
            <a:pPr marL="0" indent="0">
              <a:buNone/>
            </a:pPr>
            <a:endParaRPr lang="es-ES" dirty="0"/>
          </a:p>
          <a:p>
            <a:r>
              <a:rPr lang="es-ES" dirty="0"/>
              <a:t>Funcionalidades principales antes mencionadas</a:t>
            </a:r>
          </a:p>
          <a:p>
            <a:r>
              <a:rPr lang="es-ES" dirty="0"/>
              <a:t>En un principio solo usaremos 3 países, Chile, México y España.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09F96077-E0A5-092F-31DF-AF3B72D66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8" y="2967865"/>
            <a:ext cx="3339082" cy="669680"/>
          </a:xfrm>
        </p:spPr>
        <p:txBody>
          <a:bodyPr/>
          <a:lstStyle/>
          <a:p>
            <a:r>
              <a:rPr lang="es-ES" dirty="0"/>
              <a:t>Alcance</a:t>
            </a:r>
            <a:endParaRPr lang="es-CL" dirty="0"/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35A3D46B-EC20-CB11-5572-0EFCEA034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147" y="4060063"/>
            <a:ext cx="1843248" cy="1228832"/>
          </a:xfrm>
          <a:prstGeom prst="rect">
            <a:avLst/>
          </a:prstGeom>
        </p:spPr>
      </p:pic>
      <p:pic>
        <p:nvPicPr>
          <p:cNvPr id="5" name="Imagen 4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CA33358A-5003-D22A-1AD7-080ADC4FE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593" y="4233178"/>
            <a:ext cx="2148778" cy="1228832"/>
          </a:xfrm>
          <a:prstGeom prst="rect">
            <a:avLst/>
          </a:prstGeom>
        </p:spPr>
      </p:pic>
      <p:pic>
        <p:nvPicPr>
          <p:cNvPr id="9" name="Imagen 8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BADA79BF-2757-608C-F288-97884A14A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97" y="4243690"/>
            <a:ext cx="1850984" cy="127935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336A1E4-36DA-F5E4-E37F-371CC835FF4E}"/>
              </a:ext>
            </a:extLst>
          </p:cNvPr>
          <p:cNvSpPr txBox="1"/>
          <p:nvPr/>
        </p:nvSpPr>
        <p:spPr>
          <a:xfrm>
            <a:off x="1958089" y="5532482"/>
            <a:ext cx="811019" cy="37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Judías</a:t>
            </a:r>
            <a:endParaRPr lang="es-C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FB256E-DCAD-11F8-1A73-6138F09E368B}"/>
              </a:ext>
            </a:extLst>
          </p:cNvPr>
          <p:cNvSpPr txBox="1"/>
          <p:nvPr/>
        </p:nvSpPr>
        <p:spPr>
          <a:xfrm>
            <a:off x="5001237" y="5348115"/>
            <a:ext cx="92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Porotos</a:t>
            </a:r>
            <a:endParaRPr lang="es-C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5BA2D66-9704-056A-C170-834D17B70560}"/>
              </a:ext>
            </a:extLst>
          </p:cNvPr>
          <p:cNvSpPr txBox="1"/>
          <p:nvPr/>
        </p:nvSpPr>
        <p:spPr>
          <a:xfrm>
            <a:off x="8084421" y="5447887"/>
            <a:ext cx="103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Frijoles</a:t>
            </a:r>
            <a:endParaRPr lang="es-CL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842227-D0D5-68DC-217B-15C23329E88C}"/>
              </a:ext>
            </a:extLst>
          </p:cNvPr>
          <p:cNvSpPr txBox="1"/>
          <p:nvPr/>
        </p:nvSpPr>
        <p:spPr>
          <a:xfrm>
            <a:off x="1958088" y="5866724"/>
            <a:ext cx="811019" cy="37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Tarta</a:t>
            </a:r>
            <a:endParaRPr lang="es-CL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CD9F34E-215F-7780-A969-35FAAAB79EBC}"/>
              </a:ext>
            </a:extLst>
          </p:cNvPr>
          <p:cNvSpPr txBox="1"/>
          <p:nvPr/>
        </p:nvSpPr>
        <p:spPr>
          <a:xfrm>
            <a:off x="5067685" y="5692866"/>
            <a:ext cx="811019" cy="37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Torta</a:t>
            </a:r>
            <a:endParaRPr lang="es-CL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E7093ED-009E-0257-2043-D305A3692358}"/>
              </a:ext>
            </a:extLst>
          </p:cNvPr>
          <p:cNvSpPr txBox="1"/>
          <p:nvPr/>
        </p:nvSpPr>
        <p:spPr>
          <a:xfrm>
            <a:off x="8084420" y="5750215"/>
            <a:ext cx="811019" cy="37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Pastel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08541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2AAC1E-F158-2637-27AD-54FA17780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6ECCCE60-4D1B-9B12-B70B-C55064CDB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88AC997-3567-8787-B63C-0B1116E92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4" r="-1" b="21954"/>
          <a:stretch/>
        </p:blipFill>
        <p:spPr bwMode="auto">
          <a:xfrm>
            <a:off x="305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Slide Number Placeholder 7">
            <a:extLst>
              <a:ext uri="{FF2B5EF4-FFF2-40B4-BE49-F238E27FC236}">
                <a16:creationId xmlns:a16="http://schemas.microsoft.com/office/drawing/2014/main" id="{EE59424E-444C-1C95-0539-0FFBE08F6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31" name="Footer Placeholder 6">
            <a:extLst>
              <a:ext uri="{FF2B5EF4-FFF2-40B4-BE49-F238E27FC236}">
                <a16:creationId xmlns:a16="http://schemas.microsoft.com/office/drawing/2014/main" id="{4669602E-726A-C9F3-BA2F-2945908B6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EDA105E4-6250-123F-6341-C9EBF8764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5135" name="Straight Connector 5134">
            <a:extLst>
              <a:ext uri="{FF2B5EF4-FFF2-40B4-BE49-F238E27FC236}">
                <a16:creationId xmlns:a16="http://schemas.microsoft.com/office/drawing/2014/main" id="{3CD24C73-26AC-876D-1F38-A1F607193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Date Placeholder 1">
            <a:extLst>
              <a:ext uri="{FF2B5EF4-FFF2-40B4-BE49-F238E27FC236}">
                <a16:creationId xmlns:a16="http://schemas.microsoft.com/office/drawing/2014/main" id="{334485B7-84EF-DAC5-EC19-9614FA68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15FDEFF-07F0-3810-1CAD-1AA86FFA1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4817" y="1808747"/>
            <a:ext cx="5310037" cy="2306054"/>
          </a:xfrm>
        </p:spPr>
        <p:txBody>
          <a:bodyPr/>
          <a:lstStyle/>
          <a:p>
            <a:pPr marL="0" indent="0">
              <a:buNone/>
            </a:pPr>
            <a:endParaRPr lang="es-ES" dirty="0"/>
          </a:p>
          <a:p>
            <a:r>
              <a:rPr lang="es-ES" dirty="0"/>
              <a:t>Elegimos (Forzados), la metodología cascada, dado que es más fácil ir por fases, y más ordenado, cosa que necesitamos mucho con la cantidad de módulos que tendremos.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FD76F72F-7F8C-CB9D-3BCD-0AC219EB3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8" y="2967865"/>
            <a:ext cx="3339082" cy="669680"/>
          </a:xfrm>
        </p:spPr>
        <p:txBody>
          <a:bodyPr/>
          <a:lstStyle/>
          <a:p>
            <a:r>
              <a:rPr lang="es-ES" dirty="0"/>
              <a:t>Metodología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34735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0ABB36-9233-CEEE-812A-6D9B52E88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30E415B2-C176-0D39-56FA-AEE20CAF4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BEE7AEF-7C41-04BA-442E-59EEDA42A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4" r="-1" b="21954"/>
          <a:stretch/>
        </p:blipFill>
        <p:spPr bwMode="auto">
          <a:xfrm>
            <a:off x="305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Slide Number Placeholder 7">
            <a:extLst>
              <a:ext uri="{FF2B5EF4-FFF2-40B4-BE49-F238E27FC236}">
                <a16:creationId xmlns:a16="http://schemas.microsoft.com/office/drawing/2014/main" id="{8123DE5C-02A4-76F0-8843-61135279F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79" name="Footer Placeholder 6">
            <a:extLst>
              <a:ext uri="{FF2B5EF4-FFF2-40B4-BE49-F238E27FC236}">
                <a16:creationId xmlns:a16="http://schemas.microsoft.com/office/drawing/2014/main" id="{D866E0B1-24C9-CCFA-8436-986357DA9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1448D53B-E42B-806C-CB3F-5FD1D36A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AC8C4B-34CB-C583-3A55-E8573C1E6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82" y="1193800"/>
            <a:ext cx="3769139" cy="4699000"/>
          </a:xfrm>
        </p:spPr>
        <p:txBody>
          <a:bodyPr anchor="ctr">
            <a:normAutofit/>
          </a:bodyPr>
          <a:lstStyle/>
          <a:p>
            <a:r>
              <a:rPr lang="es-ES" dirty="0"/>
              <a:t>Requerimientos</a:t>
            </a:r>
            <a:endParaRPr lang="es-CL" dirty="0"/>
          </a:p>
        </p:txBody>
      </p:sp>
      <p:cxnSp>
        <p:nvCxnSpPr>
          <p:cNvPr id="7183" name="Straight Connector 7182">
            <a:extLst>
              <a:ext uri="{FF2B5EF4-FFF2-40B4-BE49-F238E27FC236}">
                <a16:creationId xmlns:a16="http://schemas.microsoft.com/office/drawing/2014/main" id="{342BEFD8-EB27-62D5-9E45-A7B4FED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6F6EB1-712E-79D2-D76F-03A8E7003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850122"/>
            <a:ext cx="7165792" cy="5042678"/>
          </a:xfrm>
        </p:spPr>
        <p:txBody>
          <a:bodyPr anchor="ctr">
            <a:normAutofit/>
          </a:bodyPr>
          <a:lstStyle/>
          <a:p>
            <a:pPr marL="0" lvl="0" indent="0">
              <a:lnSpc>
                <a:spcPct val="115000"/>
              </a:lnSpc>
              <a:buNone/>
            </a:pPr>
            <a:endParaRPr lang="es-ES" sz="11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lvl="0" indent="0">
              <a:lnSpc>
                <a:spcPct val="115000"/>
              </a:lnSpc>
              <a:buNone/>
            </a:pPr>
            <a:endParaRPr lang="es-ES" sz="11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lvl="0" indent="0">
              <a:lnSpc>
                <a:spcPct val="115000"/>
              </a:lnSpc>
              <a:buNone/>
            </a:pPr>
            <a:endParaRPr lang="es-ES" sz="11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lvl="0" indent="0">
              <a:lnSpc>
                <a:spcPct val="115000"/>
              </a:lnSpc>
              <a:buNone/>
            </a:pPr>
            <a:r>
              <a:rPr lang="es-ES" sz="11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Funcionales</a:t>
            </a:r>
            <a:r>
              <a:rPr lang="es-ES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</a:t>
            </a:r>
            <a:endParaRPr lang="es-CL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ES" sz="11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Nuestro sistema debe almacenar, organizar y mostrar recetas de distintas categorías, como postres, platos de fonde, entradas, etc.</a:t>
            </a:r>
            <a:endParaRPr lang="es-CL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ES" sz="11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 sistema debe filtrar recetas por ingredientes que el usuario no marque como alérgicos y/o dieta.</a:t>
            </a:r>
            <a:endParaRPr lang="es-CL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ES" sz="11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 </a:t>
            </a:r>
            <a:r>
              <a:rPr lang="es-ES" sz="1100" b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ChatBot</a:t>
            </a:r>
            <a:r>
              <a:rPr lang="es-ES" sz="11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debe comunicarse con el usuario en su idioma de preferencia, dialecto, o modismo local.</a:t>
            </a:r>
            <a:endParaRPr lang="es-E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lvl="0" indent="0">
              <a:lnSpc>
                <a:spcPct val="115000"/>
              </a:lnSpc>
              <a:buNone/>
            </a:pPr>
            <a:endParaRPr lang="es-ES" sz="11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lvl="0" indent="0">
              <a:lnSpc>
                <a:spcPct val="115000"/>
              </a:lnSpc>
              <a:buNone/>
            </a:pPr>
            <a:r>
              <a:rPr lang="es-ES" sz="11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No funcionales</a:t>
            </a:r>
            <a:r>
              <a:rPr lang="es-ES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</a:t>
            </a:r>
            <a:endParaRPr lang="es-CL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ES" sz="11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Seguridad, el sistema debe ser capaz de proteger la información del usuario mediante cifrado de datos.</a:t>
            </a:r>
            <a:endParaRPr lang="es-CL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ES" sz="11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Compatibilidad, el sistema a de ser compatible con los sistemas operativos móviles, web y de escritorio.</a:t>
            </a:r>
            <a:endParaRPr lang="es-CL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ES" sz="11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 sistema debe responder en menos de 3 segundos en condiciones normales.</a:t>
            </a:r>
            <a:endParaRPr lang="es-CL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914400" lvl="2" indent="0">
              <a:lnSpc>
                <a:spcPct val="115000"/>
              </a:lnSpc>
              <a:buNone/>
            </a:pPr>
            <a:endParaRPr lang="es-E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s-ES" sz="11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s-E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s-CL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s-CL" dirty="0"/>
          </a:p>
        </p:txBody>
      </p:sp>
      <p:sp>
        <p:nvSpPr>
          <p:cNvPr id="7185" name="Date Placeholder 1">
            <a:extLst>
              <a:ext uri="{FF2B5EF4-FFF2-40B4-BE49-F238E27FC236}">
                <a16:creationId xmlns:a16="http://schemas.microsoft.com/office/drawing/2014/main" id="{0753B352-8852-9BB9-95C0-3E8A47254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266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9FA99F-ACFC-922F-9217-C6B2C72FE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20981B42-A1C5-B6C8-2DAE-13C5ECEF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895F873-1D2C-7AA2-543B-DC7FD7104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4" r="-1" b="21954"/>
          <a:stretch/>
        </p:blipFill>
        <p:spPr bwMode="auto">
          <a:xfrm>
            <a:off x="305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Slide Number Placeholder 7">
            <a:extLst>
              <a:ext uri="{FF2B5EF4-FFF2-40B4-BE49-F238E27FC236}">
                <a16:creationId xmlns:a16="http://schemas.microsoft.com/office/drawing/2014/main" id="{C830E682-AAB2-03F4-0F69-A830F4DEC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179" name="Footer Placeholder 6">
            <a:extLst>
              <a:ext uri="{FF2B5EF4-FFF2-40B4-BE49-F238E27FC236}">
                <a16:creationId xmlns:a16="http://schemas.microsoft.com/office/drawing/2014/main" id="{01FDE189-0CB6-1EB1-159F-620ABE4AC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A919F559-218C-012A-D54F-8827FD4FB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062EF5-7C20-DD5E-435D-B5EAFAA5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s-ES" dirty="0"/>
              <a:t>Tecnologías</a:t>
            </a:r>
            <a:endParaRPr lang="es-CL" dirty="0"/>
          </a:p>
        </p:txBody>
      </p:sp>
      <p:cxnSp>
        <p:nvCxnSpPr>
          <p:cNvPr id="7183" name="Straight Connector 7182">
            <a:extLst>
              <a:ext uri="{FF2B5EF4-FFF2-40B4-BE49-F238E27FC236}">
                <a16:creationId xmlns:a16="http://schemas.microsoft.com/office/drawing/2014/main" id="{837B29C8-768C-A97B-0ED6-7CAF42727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DA1485-A52B-B69E-49C5-4DCF4C41B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850122"/>
            <a:ext cx="7165792" cy="5042678"/>
          </a:xfrm>
        </p:spPr>
        <p:txBody>
          <a:bodyPr anchor="ctr">
            <a:normAutofit/>
          </a:bodyPr>
          <a:lstStyle/>
          <a:p>
            <a:pPr marL="0" lvl="0" indent="0">
              <a:lnSpc>
                <a:spcPct val="115000"/>
              </a:lnSpc>
              <a:buNone/>
            </a:pPr>
            <a:endParaRPr lang="es-ES" sz="11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lvl="0" indent="0">
              <a:lnSpc>
                <a:spcPct val="115000"/>
              </a:lnSpc>
              <a:buNone/>
            </a:pPr>
            <a:endParaRPr lang="es-ES" sz="11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lvl="0" indent="0">
              <a:lnSpc>
                <a:spcPct val="115000"/>
              </a:lnSpc>
              <a:buNone/>
            </a:pPr>
            <a:endParaRPr lang="es-ES" sz="11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lvl="0" indent="0">
              <a:lnSpc>
                <a:spcPct val="115000"/>
              </a:lnSpc>
              <a:buNone/>
            </a:pPr>
            <a:r>
              <a:rPr lang="es-ES" sz="11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Front-</a:t>
            </a:r>
            <a:r>
              <a:rPr lang="es-ES" sz="1100" b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End</a:t>
            </a:r>
            <a:r>
              <a:rPr lang="es-ES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</a:t>
            </a:r>
            <a:endParaRPr lang="es-CL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ES" sz="11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Utilizaremos </a:t>
            </a:r>
            <a:r>
              <a:rPr lang="es-ES" sz="1100" b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Ionic</a:t>
            </a:r>
            <a:r>
              <a:rPr lang="es-ES" sz="11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como </a:t>
            </a:r>
            <a:r>
              <a:rPr lang="es-ES" sz="1100" b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framework</a:t>
            </a:r>
            <a:endParaRPr lang="es-ES" sz="1100" b="1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ES" sz="11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 objetivo </a:t>
            </a:r>
            <a:r>
              <a:rPr lang="es-ES" sz="1100" b="1" dirty="0">
                <a:latin typeface="Arial" panose="020B0604020202020204" pitchFamily="34" charset="0"/>
                <a:ea typeface="Arial" panose="020B0604020202020204" pitchFamily="34" charset="0"/>
              </a:rPr>
              <a:t>es el construir una app móvil, con una interfaz intuitiva, para que los usuarios no se frustren, ya que no es la finalidad de la app.</a:t>
            </a:r>
          </a:p>
          <a:p>
            <a:pPr marL="1143000" lvl="2" indent="-2286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ES" sz="11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Algunas características clave, es que nos orientamos a la navegación simple, y p</a:t>
            </a:r>
            <a:r>
              <a:rPr lang="es-ES" sz="1100" b="1" dirty="0">
                <a:latin typeface="Arial" panose="020B0604020202020204" pitchFamily="34" charset="0"/>
                <a:ea typeface="Arial" panose="020B0604020202020204" pitchFamily="34" charset="0"/>
              </a:rPr>
              <a:t>ractica, ya que estamos hablando de cocina, algo que ya requiere concentración.</a:t>
            </a:r>
            <a:endParaRPr lang="es-E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lvl="0" indent="0">
              <a:lnSpc>
                <a:spcPct val="115000"/>
              </a:lnSpc>
              <a:buNone/>
            </a:pPr>
            <a:endParaRPr lang="es-ES" sz="11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lvl="0" indent="0">
              <a:lnSpc>
                <a:spcPct val="115000"/>
              </a:lnSpc>
              <a:buNone/>
            </a:pPr>
            <a:r>
              <a:rPr lang="es-ES" sz="11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Back-</a:t>
            </a:r>
            <a:r>
              <a:rPr lang="es-ES" sz="1100" b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End</a:t>
            </a:r>
            <a:r>
              <a:rPr lang="es-ES" sz="11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</a:t>
            </a:r>
            <a:endParaRPr lang="es-CL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ES" sz="1100" b="1" dirty="0">
                <a:latin typeface="Arial" panose="020B0604020202020204" pitchFamily="34" charset="0"/>
                <a:ea typeface="Arial" panose="020B0604020202020204" pitchFamily="34" charset="0"/>
              </a:rPr>
              <a:t>Node.js, Django, con estos dos lenguajes manejaremos la lógica del </a:t>
            </a:r>
            <a:r>
              <a:rPr lang="es-ES" sz="1100" b="1" dirty="0" err="1">
                <a:latin typeface="Arial" panose="020B0604020202020204" pitchFamily="34" charset="0"/>
                <a:ea typeface="Arial" panose="020B0604020202020204" pitchFamily="34" charset="0"/>
              </a:rPr>
              <a:t>chatbot</a:t>
            </a:r>
            <a:r>
              <a:rPr lang="es-ES" sz="1100" b="1" dirty="0">
                <a:latin typeface="Arial" panose="020B0604020202020204" pitchFamily="34" charset="0"/>
                <a:ea typeface="Arial" panose="020B0604020202020204" pitchFamily="34" charset="0"/>
              </a:rPr>
              <a:t>, las recetas dinámicas y la personalización regional.</a:t>
            </a:r>
          </a:p>
          <a:p>
            <a:pPr marL="1143000" lvl="2" indent="-2286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ES" sz="11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Integraremos </a:t>
            </a:r>
            <a:r>
              <a:rPr lang="es-ES" sz="1100" b="1" dirty="0">
                <a:latin typeface="Arial" panose="020B0604020202020204" pitchFamily="34" charset="0"/>
                <a:ea typeface="Arial" panose="020B0604020202020204" pitchFamily="34" charset="0"/>
              </a:rPr>
              <a:t>la base de datos</a:t>
            </a:r>
          </a:p>
          <a:p>
            <a:pPr marL="1143000" lvl="2" indent="-2286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ES" sz="11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Conexiones con las </a:t>
            </a:r>
            <a:r>
              <a:rPr lang="es-ES" sz="1100" b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apis</a:t>
            </a:r>
            <a:r>
              <a:rPr lang="es-ES" sz="11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que utilizaremos</a:t>
            </a:r>
          </a:p>
          <a:p>
            <a:pPr marL="1143000" lvl="2" indent="-2286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ES" sz="1100" b="1" dirty="0">
                <a:latin typeface="Arial" panose="020B0604020202020204" pitchFamily="34" charset="0"/>
                <a:ea typeface="Arial" panose="020B0604020202020204" pitchFamily="34" charset="0"/>
              </a:rPr>
              <a:t>Y autenticación y seguridad de nuestros usuarios</a:t>
            </a:r>
            <a:endParaRPr lang="es-CL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914400" lvl="2" indent="0">
              <a:lnSpc>
                <a:spcPct val="115000"/>
              </a:lnSpc>
              <a:buNone/>
            </a:pPr>
            <a:endParaRPr lang="es-E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s-ES" sz="11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s-E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143000" lvl="2" indent="-228600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s-CL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s-CL" dirty="0"/>
          </a:p>
        </p:txBody>
      </p:sp>
      <p:sp>
        <p:nvSpPr>
          <p:cNvPr id="7185" name="Date Placeholder 1">
            <a:extLst>
              <a:ext uri="{FF2B5EF4-FFF2-40B4-BE49-F238E27FC236}">
                <a16:creationId xmlns:a16="http://schemas.microsoft.com/office/drawing/2014/main" id="{138FFC86-4F8F-9235-AF62-2D2D42FB1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3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TM10001114[[fn=Galería]]</Template>
  <TotalTime>105</TotalTime>
  <Words>602</Words>
  <Application>Microsoft Office PowerPoint</Application>
  <PresentationFormat>Panorámica</PresentationFormat>
  <Paragraphs>92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Gill Sans MT</vt:lpstr>
      <vt:lpstr>Symbol</vt:lpstr>
      <vt:lpstr>Galería</vt:lpstr>
      <vt:lpstr>Capstone Ñamori</vt:lpstr>
      <vt:lpstr>Problemática</vt:lpstr>
      <vt:lpstr>Solución </vt:lpstr>
      <vt:lpstr>Módulos principales</vt:lpstr>
      <vt:lpstr>beneficiarios</vt:lpstr>
      <vt:lpstr>Alcance</vt:lpstr>
      <vt:lpstr>Metodología</vt:lpstr>
      <vt:lpstr>Requerimientos</vt:lpstr>
      <vt:lpstr>Tecnologías</vt:lpstr>
      <vt:lpstr>Cronograma</vt:lpstr>
      <vt:lpstr>Costos y riesgos</vt:lpstr>
      <vt:lpstr>Kick Off</vt:lpstr>
      <vt:lpstr>Ronda de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 de pruebas (OSPOS)</dc:title>
  <dc:creator>JONATHAN ESTEBAN CRUELLS ORELLANA</dc:creator>
  <cp:lastModifiedBy>JONATHAN ESTEBAN CRUELLS ORELLANA</cp:lastModifiedBy>
  <cp:revision>2</cp:revision>
  <dcterms:created xsi:type="dcterms:W3CDTF">2023-09-08T06:49:55Z</dcterms:created>
  <dcterms:modified xsi:type="dcterms:W3CDTF">2025-09-05T08:32:41Z</dcterms:modified>
</cp:coreProperties>
</file>